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79" r:id="rId3"/>
    <p:sldId id="280" r:id="rId4"/>
    <p:sldId id="281" r:id="rId5"/>
    <p:sldId id="282" r:id="rId6"/>
    <p:sldId id="284" r:id="rId7"/>
    <p:sldId id="286" r:id="rId8"/>
    <p:sldId id="283" r:id="rId9"/>
    <p:sldId id="287" r:id="rId10"/>
    <p:sldId id="285" r:id="rId11"/>
    <p:sldId id="27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9CDC"/>
    <a:srgbClr val="3BC0E4"/>
    <a:srgbClr val="DCAC44"/>
    <a:srgbClr val="A94435"/>
    <a:srgbClr val="EC5026"/>
    <a:srgbClr val="CE563F"/>
    <a:srgbClr val="082A68"/>
    <a:srgbClr val="FDFDFD"/>
    <a:srgbClr val="004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1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17133"/>
            <a:ext cx="12191999" cy="4222617"/>
          </a:xfrm>
        </p:spPr>
        <p:txBody>
          <a:bodyPr/>
          <a:lstStyle/>
          <a:p>
            <a:pPr algn="ctr"/>
            <a:r>
              <a:rPr lang="en-US" sz="8800" b="1" dirty="0" smtClean="0">
                <a:cs typeface="Calibri Light" panose="020F0302020204030204" pitchFamily="34" charset="0"/>
              </a:rPr>
              <a:t>UAS RIS</a:t>
            </a:r>
            <a:r>
              <a:rPr lang="en-US" sz="8800" b="1" dirty="0">
                <a:cs typeface="Calibri Light" panose="020F0302020204030204" pitchFamily="34" charset="0"/>
              </a:rPr>
              <a:t>K</a:t>
            </a:r>
            <a:r>
              <a:rPr lang="en-US" sz="8800" b="1" dirty="0" smtClean="0">
                <a:cs typeface="Calibri Light" panose="020F0302020204030204" pitchFamily="34" charset="0"/>
              </a:rPr>
              <a:t>S</a:t>
            </a:r>
            <a:br>
              <a:rPr lang="en-US" sz="8800" b="1" dirty="0" smtClean="0">
                <a:cs typeface="Calibri Light" panose="020F0302020204030204" pitchFamily="34" charset="0"/>
              </a:rPr>
            </a:br>
            <a:r>
              <a:rPr lang="en-US" sz="8800" b="1" dirty="0">
                <a:cs typeface="Calibri Light" panose="020F0302020204030204" pitchFamily="34" charset="0"/>
              </a:rPr>
              <a:t>&amp;</a:t>
            </a:r>
            <a:r>
              <a:rPr lang="ru-RU" sz="8800" b="1" dirty="0" smtClean="0">
                <a:cs typeface="Calibri Light" panose="020F0302020204030204" pitchFamily="34" charset="0"/>
              </a:rPr>
              <a:t/>
            </a:r>
            <a:br>
              <a:rPr lang="ru-RU" sz="8800" b="1" dirty="0" smtClean="0">
                <a:cs typeface="Calibri Light" panose="020F0302020204030204" pitchFamily="34" charset="0"/>
              </a:rPr>
            </a:br>
            <a:r>
              <a:rPr lang="en-US" sz="8800" b="1" dirty="0" smtClean="0">
                <a:cs typeface="Calibri Light" panose="020F0302020204030204" pitchFamily="34" charset="0"/>
              </a:rPr>
              <a:t>countermeasures </a:t>
            </a:r>
            <a:endParaRPr lang="ru-RU" sz="8800" b="1" dirty="0"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06" y="5865214"/>
            <a:ext cx="1219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  <a:cs typeface="Calibri Light" panose="020F0302020204030204" pitchFamily="34" charset="0"/>
              </a:rPr>
              <a:t>Форум «Технологии безопасности»</a:t>
            </a:r>
          </a:p>
          <a:p>
            <a:pPr algn="ctr"/>
            <a:r>
              <a:rPr lang="en-US" sz="1000" dirty="0" smtClean="0">
                <a:latin typeface="+mj-lt"/>
                <a:cs typeface="Calibri Light" panose="020F0302020204030204" pitchFamily="34" charset="0"/>
              </a:rPr>
              <a:t>Moscow</a:t>
            </a:r>
            <a:r>
              <a:rPr lang="ru-RU" sz="1000" dirty="0" smtClean="0">
                <a:latin typeface="+mj-lt"/>
                <a:cs typeface="Calibri Light" panose="020F0302020204030204" pitchFamily="34" charset="0"/>
              </a:rPr>
              <a:t>, </a:t>
            </a:r>
            <a:r>
              <a:rPr lang="en-US" sz="1000" dirty="0" smtClean="0">
                <a:latin typeface="+mj-lt"/>
                <a:cs typeface="Calibri Light" panose="020F0302020204030204" pitchFamily="34" charset="0"/>
              </a:rPr>
              <a:t>14</a:t>
            </a:r>
            <a:r>
              <a:rPr lang="ru-RU" sz="1000" dirty="0" smtClean="0">
                <a:latin typeface="+mj-lt"/>
                <a:cs typeface="Calibri Light" panose="020F0302020204030204" pitchFamily="34" charset="0"/>
              </a:rPr>
              <a:t> </a:t>
            </a:r>
            <a:r>
              <a:rPr lang="en-GB" sz="1000" dirty="0" err="1" smtClean="0">
                <a:latin typeface="+mj-lt"/>
                <a:cs typeface="Calibri Light" panose="020F0302020204030204" pitchFamily="34" charset="0"/>
              </a:rPr>
              <a:t>F</a:t>
            </a:r>
            <a:r>
              <a:rPr lang="en-US" sz="1000" dirty="0" err="1" smtClean="0">
                <a:latin typeface="+mj-lt"/>
                <a:cs typeface="Calibri Light" panose="020F0302020204030204" pitchFamily="34" charset="0"/>
              </a:rPr>
              <a:t>ebruary</a:t>
            </a:r>
            <a:r>
              <a:rPr lang="ru-RU" sz="1000" dirty="0" smtClean="0">
                <a:latin typeface="+mj-lt"/>
                <a:cs typeface="Calibri Light" panose="020F0302020204030204" pitchFamily="34" charset="0"/>
              </a:rPr>
              <a:t> 201</a:t>
            </a:r>
            <a:r>
              <a:rPr lang="en-US" sz="1000" dirty="0" smtClean="0">
                <a:latin typeface="+mj-lt"/>
                <a:cs typeface="Calibri Light" panose="020F0302020204030204" pitchFamily="34" charset="0"/>
              </a:rPr>
              <a:t>8</a:t>
            </a:r>
            <a:endParaRPr lang="ru-RU" sz="1000" dirty="0"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48159" y="323763"/>
            <a:ext cx="4069211" cy="1073412"/>
            <a:chOff x="862739" y="453325"/>
            <a:chExt cx="4069211" cy="107341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39" y="579896"/>
              <a:ext cx="741335" cy="7413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69943" y="695740"/>
              <a:ext cx="32480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spc="300" dirty="0" smtClean="0">
                  <a:latin typeface="+mj-lt"/>
                  <a:cs typeface="Calibri Light" panose="020F0302020204030204" pitchFamily="34" charset="0"/>
                </a:rPr>
                <a:t>АЭРОНЕТ</a:t>
              </a:r>
              <a:endParaRPr lang="ru-RU" sz="4800" b="1" spc="300" dirty="0"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17609" y="453325"/>
              <a:ext cx="3214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spc="600" dirty="0" smtClean="0">
                  <a:latin typeface="+mj-lt"/>
                  <a:cs typeface="Calibri" panose="020F0502020204030204" pitchFamily="34" charset="0"/>
                </a:rPr>
                <a:t>АССОЦИАЦИЯ</a:t>
              </a:r>
              <a:endParaRPr lang="ru-RU" sz="2400" b="1" spc="600" dirty="0">
                <a:latin typeface="+mj-lt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1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2529" y="261921"/>
            <a:ext cx="10517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RISKS – </a:t>
            </a:r>
            <a:r>
              <a:rPr lang="en-US" altLang="ru-RU" sz="2800" dirty="0" smtClean="0">
                <a:latin typeface="inherit"/>
              </a:rPr>
              <a:t>CYBER ATTACK</a:t>
            </a:r>
            <a:r>
              <a:rPr lang="ru-RU" altLang="ru-RU" sz="2800" dirty="0" smtClean="0">
                <a:latin typeface="inherit"/>
              </a:rPr>
              <a:t>:</a:t>
            </a:r>
            <a:r>
              <a:rPr lang="en-US" altLang="ru-RU" sz="2800" dirty="0" smtClean="0">
                <a:latin typeface="inherit"/>
              </a:rPr>
              <a:t> EASIEST WAY TO ATTACK</a:t>
            </a:r>
            <a:r>
              <a:rPr lang="ru-RU" altLang="ru-RU" sz="2800" dirty="0" smtClean="0">
                <a:latin typeface="inherit"/>
              </a:rPr>
              <a:t> </a:t>
            </a:r>
            <a:r>
              <a:rPr lang="en-US" altLang="ru-RU" sz="2800" dirty="0" smtClean="0">
                <a:latin typeface="inherit"/>
              </a:rPr>
              <a:t>TODAY</a:t>
            </a:r>
            <a:endParaRPr lang="ru-RU" sz="2800" b="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0" y="1293091"/>
            <a:ext cx="12192000" cy="3434999"/>
          </a:xfrm>
          <a:prstGeom prst="rect">
            <a:avLst/>
          </a:prstGeom>
          <a:solidFill>
            <a:schemeClr val="tx1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441" y="2756466"/>
            <a:ext cx="2105823" cy="1976622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12" y="999116"/>
            <a:ext cx="4051558" cy="101424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4914" y="2646949"/>
            <a:ext cx="1065846" cy="865578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52" y="3407787"/>
            <a:ext cx="1381806" cy="769548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85" y="3164572"/>
            <a:ext cx="2151888" cy="955797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06" y="866140"/>
            <a:ext cx="2425032" cy="161938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37127" y="4865748"/>
            <a:ext cx="100671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1</a:t>
            </a:r>
            <a:r>
              <a:rPr lang="en-US" dirty="0" smtClean="0"/>
              <a:t>. All lines must be protected by cryptography</a:t>
            </a:r>
            <a:r>
              <a:rPr lang="ru-RU" dirty="0" smtClean="0"/>
              <a:t>;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2</a:t>
            </a:r>
            <a:r>
              <a:rPr lang="en-US" dirty="0" smtClean="0"/>
              <a:t>. All pilots must communicate and be visible to each other with or without a dispatcher</a:t>
            </a:r>
            <a:r>
              <a:rPr lang="ru-RU" dirty="0" smtClean="0"/>
              <a:t>.</a:t>
            </a:r>
            <a:r>
              <a:rPr lang="en-US" dirty="0"/>
              <a:t>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3</a:t>
            </a:r>
            <a:r>
              <a:rPr lang="en-US" dirty="0" smtClean="0"/>
              <a:t>. </a:t>
            </a:r>
            <a:r>
              <a:rPr lang="en-US" dirty="0"/>
              <a:t>All lines must be approved by I</a:t>
            </a:r>
            <a:r>
              <a:rPr lang="ru-RU" dirty="0"/>
              <a:t>С</a:t>
            </a:r>
            <a:r>
              <a:rPr lang="en-US" dirty="0"/>
              <a:t>AO</a:t>
            </a:r>
            <a:r>
              <a:rPr lang="ru-RU" dirty="0"/>
              <a:t>;</a:t>
            </a:r>
            <a:endParaRPr lang="en-US" dirty="0"/>
          </a:p>
          <a:p>
            <a:pPr>
              <a:lnSpc>
                <a:spcPct val="150000"/>
              </a:lnSpc>
            </a:pP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2396006" y="1842655"/>
            <a:ext cx="1635667" cy="1016000"/>
          </a:xfrm>
          <a:prstGeom prst="line">
            <a:avLst/>
          </a:prstGeom>
          <a:ln w="25400">
            <a:solidFill>
              <a:srgbClr val="109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96006" y="2858655"/>
            <a:ext cx="2208321" cy="429490"/>
          </a:xfrm>
          <a:prstGeom prst="line">
            <a:avLst/>
          </a:prstGeom>
          <a:ln w="25400">
            <a:solidFill>
              <a:srgbClr val="109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318000" y="1436255"/>
            <a:ext cx="3957782" cy="295563"/>
          </a:xfrm>
          <a:prstGeom prst="line">
            <a:avLst/>
          </a:prstGeom>
          <a:ln w="25400">
            <a:solidFill>
              <a:srgbClr val="109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4821038" y="3131127"/>
            <a:ext cx="1967689" cy="157018"/>
          </a:xfrm>
          <a:prstGeom prst="line">
            <a:avLst/>
          </a:prstGeom>
          <a:ln w="25400">
            <a:solidFill>
              <a:srgbClr val="109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7208982" y="3131127"/>
            <a:ext cx="2447636" cy="506398"/>
          </a:xfrm>
          <a:prstGeom prst="line">
            <a:avLst/>
          </a:prstGeom>
          <a:ln w="25400">
            <a:solidFill>
              <a:srgbClr val="109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8275782" y="1436255"/>
            <a:ext cx="1380836" cy="2201270"/>
          </a:xfrm>
          <a:prstGeom prst="line">
            <a:avLst/>
          </a:prstGeom>
          <a:ln w="25400">
            <a:solidFill>
              <a:srgbClr val="109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V="1">
            <a:off x="2396006" y="1436255"/>
            <a:ext cx="5879776" cy="1422400"/>
          </a:xfrm>
          <a:prstGeom prst="line">
            <a:avLst/>
          </a:prstGeom>
          <a:ln w="25400">
            <a:solidFill>
              <a:srgbClr val="DCAC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56" y="3793346"/>
            <a:ext cx="1216453" cy="797085"/>
          </a:xfrm>
          <a:prstGeom prst="rect">
            <a:avLst/>
          </a:prstGeom>
        </p:spPr>
      </p:pic>
      <p:cxnSp>
        <p:nvCxnSpPr>
          <p:cNvPr id="107" name="Прямая соединительная линия 106"/>
          <p:cNvCxnSpPr/>
          <p:nvPr/>
        </p:nvCxnSpPr>
        <p:spPr>
          <a:xfrm flipV="1">
            <a:off x="7068637" y="3637525"/>
            <a:ext cx="2546418" cy="312716"/>
          </a:xfrm>
          <a:prstGeom prst="line">
            <a:avLst/>
          </a:prstGeom>
          <a:ln w="22225">
            <a:solidFill>
              <a:srgbClr val="A944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4858327" y="3288145"/>
            <a:ext cx="2210310" cy="662096"/>
          </a:xfrm>
          <a:prstGeom prst="line">
            <a:avLst/>
          </a:prstGeom>
          <a:ln w="22225">
            <a:solidFill>
              <a:srgbClr val="A944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7233" y="1344794"/>
            <a:ext cx="12191999" cy="2649024"/>
          </a:xfrm>
        </p:spPr>
        <p:txBody>
          <a:bodyPr/>
          <a:lstStyle/>
          <a:p>
            <a:pPr algn="ctr"/>
            <a:r>
              <a:rPr lang="en-US" sz="8800" b="1" dirty="0" smtClean="0">
                <a:cs typeface="Calibri Light" panose="020F0302020204030204" pitchFamily="34" charset="0"/>
              </a:rPr>
              <a:t>THANK YOU!</a:t>
            </a:r>
            <a:endParaRPr lang="ru-RU" sz="8800" b="1" dirty="0"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06" y="5865214"/>
            <a:ext cx="1219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  <a:cs typeface="Calibri Light" panose="020F0302020204030204" pitchFamily="34" charset="0"/>
              </a:rPr>
              <a:t>Форум «Технологии безопасности»</a:t>
            </a:r>
          </a:p>
          <a:p>
            <a:pPr algn="ctr"/>
            <a:r>
              <a:rPr lang="en-US" sz="1000" dirty="0" smtClean="0">
                <a:latin typeface="+mj-lt"/>
                <a:cs typeface="Calibri Light" panose="020F0302020204030204" pitchFamily="34" charset="0"/>
              </a:rPr>
              <a:t>Moscow</a:t>
            </a:r>
            <a:r>
              <a:rPr lang="ru-RU" sz="1000" dirty="0" smtClean="0">
                <a:latin typeface="+mj-lt"/>
                <a:cs typeface="Calibri Light" panose="020F0302020204030204" pitchFamily="34" charset="0"/>
              </a:rPr>
              <a:t>, </a:t>
            </a:r>
            <a:r>
              <a:rPr lang="en-US" sz="1000" dirty="0" smtClean="0">
                <a:latin typeface="+mj-lt"/>
                <a:cs typeface="Calibri Light" panose="020F0302020204030204" pitchFamily="34" charset="0"/>
              </a:rPr>
              <a:t>14</a:t>
            </a:r>
            <a:r>
              <a:rPr lang="ru-RU" sz="1000" dirty="0" smtClean="0">
                <a:latin typeface="+mj-lt"/>
                <a:cs typeface="Calibri Light" panose="020F0302020204030204" pitchFamily="34" charset="0"/>
              </a:rPr>
              <a:t> </a:t>
            </a:r>
            <a:r>
              <a:rPr lang="en-US" sz="1000" dirty="0">
                <a:latin typeface="+mj-lt"/>
                <a:cs typeface="Calibri Light" panose="020F0302020204030204" pitchFamily="34" charset="0"/>
              </a:rPr>
              <a:t>F</a:t>
            </a:r>
            <a:r>
              <a:rPr lang="en-US" sz="1000" dirty="0" smtClean="0">
                <a:latin typeface="+mj-lt"/>
                <a:cs typeface="Calibri Light" panose="020F0302020204030204" pitchFamily="34" charset="0"/>
              </a:rPr>
              <a:t>ebruary</a:t>
            </a:r>
            <a:r>
              <a:rPr lang="ru-RU" sz="1000" dirty="0" smtClean="0">
                <a:latin typeface="+mj-lt"/>
                <a:cs typeface="Calibri Light" panose="020F0302020204030204" pitchFamily="34" charset="0"/>
              </a:rPr>
              <a:t> 201</a:t>
            </a:r>
            <a:r>
              <a:rPr lang="en-US" sz="1000" dirty="0" smtClean="0">
                <a:latin typeface="+mj-lt"/>
                <a:cs typeface="Calibri Light" panose="020F0302020204030204" pitchFamily="34" charset="0"/>
              </a:rPr>
              <a:t>8</a:t>
            </a:r>
            <a:endParaRPr lang="ru-RU" sz="1000" dirty="0"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48159" y="323763"/>
            <a:ext cx="4069211" cy="1073412"/>
            <a:chOff x="862739" y="453325"/>
            <a:chExt cx="4069211" cy="107341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39" y="579896"/>
              <a:ext cx="741335" cy="7413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69943" y="695740"/>
              <a:ext cx="32480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spc="300" dirty="0" smtClean="0">
                  <a:latin typeface="+mj-lt"/>
                  <a:cs typeface="Calibri Light" panose="020F0302020204030204" pitchFamily="34" charset="0"/>
                </a:rPr>
                <a:t>АЭРОНЕТ</a:t>
              </a:r>
              <a:endParaRPr lang="ru-RU" sz="4800" b="1" spc="300" dirty="0"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17609" y="453325"/>
              <a:ext cx="3214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spc="600" dirty="0" smtClean="0">
                  <a:latin typeface="+mj-lt"/>
                  <a:cs typeface="Calibri" panose="020F0502020204030204" pitchFamily="34" charset="0"/>
                </a:rPr>
                <a:t>АССОЦИАЦИЯ</a:t>
              </a:r>
              <a:endParaRPr lang="ru-RU" sz="2400" b="1" spc="600" dirty="0">
                <a:latin typeface="+mj-lt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83" y="3885198"/>
            <a:ext cx="2340000" cy="2340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9" y="3927885"/>
            <a:ext cx="2340000" cy="2340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82" y="1276513"/>
            <a:ext cx="2340000" cy="2340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61" y="3890404"/>
            <a:ext cx="2340000" cy="2340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92530" y="261921"/>
            <a:ext cx="830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RISKY TECHNOLOGIES – </a:t>
            </a:r>
            <a:r>
              <a:rPr lang="ru-RU" altLang="ru-RU" sz="2800" b="1" dirty="0" smtClean="0">
                <a:latin typeface="+mj-lt"/>
              </a:rPr>
              <a:t>DEVELOP OR RESTRICT ?</a:t>
            </a:r>
            <a:r>
              <a:rPr lang="ru-RU" altLang="ru-RU" sz="500" b="1" dirty="0" smtClean="0">
                <a:latin typeface="+mj-lt"/>
              </a:rPr>
              <a:t> </a:t>
            </a:r>
            <a:endParaRPr lang="ru-RU" altLang="ru-RU" sz="2000" b="1" dirty="0"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16" y="1276513"/>
            <a:ext cx="2340000" cy="2340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09" y="1276513"/>
            <a:ext cx="2160000" cy="2160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88" y="3890404"/>
            <a:ext cx="2160000" cy="2160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3" y="1276513"/>
            <a:ext cx="2160000" cy="2160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272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2530" y="261921"/>
            <a:ext cx="7015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DRONES – ONLY TWO</a:t>
            </a:r>
            <a:r>
              <a:rPr lang="ru-RU" sz="2800" b="1" dirty="0" smtClean="0"/>
              <a:t> </a:t>
            </a:r>
            <a:r>
              <a:rPr lang="en-GB" sz="2800" b="1" dirty="0" smtClean="0"/>
              <a:t>SOURCES</a:t>
            </a:r>
            <a:r>
              <a:rPr lang="en-US" sz="2800" b="1" dirty="0" smtClean="0"/>
              <a:t> OF RISK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32" y="2119748"/>
            <a:ext cx="3204000" cy="3204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  <a:softEdge rad="1778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91" y="2119748"/>
            <a:ext cx="3204000" cy="3204000"/>
          </a:xfrm>
          <a:prstGeom prst="rect">
            <a:avLst/>
          </a:prstGeom>
          <a:effectLst>
            <a:outerShdw blurRad="177800" dist="25400" sx="130000" sy="130000" algn="ctr" rotWithShape="0">
              <a:schemeClr val="tx1"/>
            </a:outerShdw>
            <a:softEdge rad="177800"/>
          </a:effectLst>
        </p:spPr>
      </p:pic>
      <p:sp>
        <p:nvSpPr>
          <p:cNvPr id="4" name="TextBox 3"/>
          <p:cNvSpPr txBox="1"/>
          <p:nvPr/>
        </p:nvSpPr>
        <p:spPr>
          <a:xfrm>
            <a:off x="1459598" y="1026511"/>
            <a:ext cx="3749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Not intentional harm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142686" y="1026511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Intentional </a:t>
            </a:r>
            <a:r>
              <a:rPr lang="en-US" sz="2800" dirty="0">
                <a:solidFill>
                  <a:srgbClr val="FF0000"/>
                </a:solidFill>
              </a:rPr>
              <a:t>harm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4031" y="5787949"/>
            <a:ext cx="4140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Неумышленный вред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7142686" y="5787949"/>
            <a:ext cx="360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Умышленный вред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2530" y="261921"/>
            <a:ext cx="4859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DRONES – HARM REASONS</a:t>
            </a:r>
            <a:endParaRPr lang="ru-RU" sz="28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9598" y="1026511"/>
            <a:ext cx="3749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Not intentional harm</a:t>
            </a:r>
            <a:endParaRPr lang="ru-RU" sz="2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2686" y="1026511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Intentional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harm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948730" y="2179781"/>
            <a:ext cx="3269815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rgbClr val="002060"/>
                </a:solidFill>
                <a:latin typeface="+mj-lt"/>
              </a:rPr>
              <a:t>TECHNICAL FAILURE 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958108" y="3149599"/>
            <a:ext cx="3269815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 smtClean="0">
                <a:solidFill>
                  <a:srgbClr val="002060"/>
                </a:solidFill>
                <a:latin typeface="+mj-lt"/>
              </a:rPr>
              <a:t>CARELESSNESS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1958108" y="4119417"/>
            <a:ext cx="3269815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 smtClean="0">
                <a:solidFill>
                  <a:srgbClr val="002060"/>
                </a:solidFill>
                <a:latin typeface="+mj-lt"/>
              </a:rPr>
              <a:t>IGNORANCE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1570182" y="1553547"/>
            <a:ext cx="9236" cy="28401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5" idx="1"/>
          </p:cNvCxnSpPr>
          <p:nvPr/>
        </p:nvCxnSpPr>
        <p:spPr>
          <a:xfrm flipH="1">
            <a:off x="1574800" y="2454563"/>
            <a:ext cx="373930" cy="2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584178" y="3438706"/>
            <a:ext cx="373930" cy="2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570182" y="4393728"/>
            <a:ext cx="373930" cy="2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7255163" y="1553547"/>
            <a:ext cx="3637429" cy="1175798"/>
            <a:chOff x="7255163" y="1553547"/>
            <a:chExt cx="3637429" cy="1175798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7622777" y="2179781"/>
              <a:ext cx="3269815" cy="54956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dirty="0" smtClean="0">
                  <a:solidFill>
                    <a:srgbClr val="002060"/>
                  </a:solidFill>
                  <a:latin typeface="+mj-lt"/>
                </a:rPr>
                <a:t>A CRIME</a:t>
              </a:r>
              <a:endParaRPr lang="ru-RU" altLang="ru-RU" sz="2000" dirty="0">
                <a:solidFill>
                  <a:srgbClr val="002060"/>
                </a:solidFill>
                <a:latin typeface="+mj-lt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7255163" y="1553547"/>
              <a:ext cx="4618" cy="901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7255163" y="2454563"/>
              <a:ext cx="373930" cy="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1589441" y="5450382"/>
            <a:ext cx="3490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Неумышленный вред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59461" y="5450381"/>
            <a:ext cx="3113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У</a:t>
            </a:r>
            <a:r>
              <a:rPr lang="ru-RU" sz="2400" dirty="0" smtClean="0">
                <a:solidFill>
                  <a:srgbClr val="FF0000"/>
                </a:solidFill>
              </a:rPr>
              <a:t>мышленный </a:t>
            </a:r>
            <a:r>
              <a:rPr lang="ru-RU" sz="2400" dirty="0">
                <a:solidFill>
                  <a:srgbClr val="FF0000"/>
                </a:solidFill>
              </a:rPr>
              <a:t>вред</a:t>
            </a:r>
          </a:p>
        </p:txBody>
      </p:sp>
    </p:spTree>
    <p:extLst>
      <p:ext uri="{BB962C8B-B14F-4D97-AF65-F5344CB8AC3E}">
        <p14:creationId xmlns:p14="http://schemas.microsoft.com/office/powerpoint/2010/main" val="151536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2530" y="261921"/>
            <a:ext cx="8534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DRONES – HARM</a:t>
            </a:r>
            <a:r>
              <a:rPr lang="ru-RU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EFFECTS &amp; COUNTERMEASURES </a:t>
            </a:r>
            <a:endParaRPr lang="ru-RU" sz="28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9597" y="1026511"/>
            <a:ext cx="9285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Not intentional harm</a:t>
            </a:r>
            <a:endParaRPr lang="ru-RU" sz="2800" dirty="0">
              <a:latin typeface="+mj-lt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971964" y="2766289"/>
            <a:ext cx="3449783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 smtClean="0">
                <a:solidFill>
                  <a:srgbClr val="002060"/>
                </a:solidFill>
                <a:latin typeface="+mj-lt"/>
              </a:rPr>
              <a:t>A DRONE</a:t>
            </a:r>
            <a:r>
              <a:rPr lang="ru-RU" altLang="ru-RU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altLang="ru-RU" sz="2000" dirty="0" smtClean="0">
                <a:solidFill>
                  <a:srgbClr val="002060"/>
                </a:solidFill>
                <a:latin typeface="+mj-lt"/>
              </a:rPr>
              <a:t>DOWN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981342" y="3736107"/>
            <a:ext cx="3449783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rgbClr val="002060"/>
                </a:solidFill>
                <a:latin typeface="+mj-lt"/>
              </a:rPr>
              <a:t>NO-FLY ZONE VIOLATION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79418" y="1553547"/>
            <a:ext cx="0" cy="24573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1581868" y="3041071"/>
            <a:ext cx="373930" cy="2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588654" y="4010889"/>
            <a:ext cx="373930" cy="2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ятиугольник 28"/>
          <p:cNvSpPr/>
          <p:nvPr/>
        </p:nvSpPr>
        <p:spPr>
          <a:xfrm>
            <a:off x="5786580" y="2212108"/>
            <a:ext cx="3449783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 smtClean="0">
                <a:solidFill>
                  <a:srgbClr val="002060"/>
                </a:solidFill>
                <a:latin typeface="+mj-lt"/>
              </a:rPr>
              <a:t>INSURANCE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0" name="Пятиугольник 29"/>
          <p:cNvSpPr/>
          <p:nvPr/>
        </p:nvSpPr>
        <p:spPr>
          <a:xfrm>
            <a:off x="5795958" y="3181926"/>
            <a:ext cx="3449783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rgbClr val="002060"/>
                </a:solidFill>
                <a:latin typeface="+mj-lt"/>
              </a:rPr>
              <a:t>RESPONSIBILITY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1" name="Пятиугольник 30"/>
          <p:cNvSpPr/>
          <p:nvPr/>
        </p:nvSpPr>
        <p:spPr>
          <a:xfrm>
            <a:off x="5795958" y="4151744"/>
            <a:ext cx="3449783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rgbClr val="002060"/>
                </a:solidFill>
                <a:latin typeface="+mj-lt"/>
              </a:rPr>
              <a:t>LEARNING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70" y="2270989"/>
            <a:ext cx="2371438" cy="2371438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  <a:softEdge rad="177800"/>
          </a:effectLst>
        </p:spPr>
      </p:pic>
      <p:sp>
        <p:nvSpPr>
          <p:cNvPr id="45" name="TextBox 44"/>
          <p:cNvSpPr txBox="1"/>
          <p:nvPr/>
        </p:nvSpPr>
        <p:spPr>
          <a:xfrm>
            <a:off x="5696666" y="1706194"/>
            <a:ext cx="4194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Lite law regulation </a:t>
            </a:r>
            <a:r>
              <a:rPr lang="en-GB" sz="1600" dirty="0" smtClean="0">
                <a:latin typeface="+mj-lt"/>
              </a:rPr>
              <a:t>is </a:t>
            </a:r>
            <a:r>
              <a:rPr lang="en-US" sz="1600" dirty="0" smtClean="0">
                <a:latin typeface="+mj-lt"/>
              </a:rPr>
              <a:t>quite </a:t>
            </a:r>
            <a:r>
              <a:rPr lang="en-US" sz="1600" b="1" dirty="0" smtClean="0">
                <a:solidFill>
                  <a:srgbClr val="FFC000"/>
                </a:solidFill>
                <a:latin typeface="+mj-lt"/>
              </a:rPr>
              <a:t>enough!</a:t>
            </a:r>
            <a:endParaRPr lang="ru-RU" sz="16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H="1">
            <a:off x="5587998" y="2486890"/>
            <a:ext cx="1" cy="19396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>
            <a:stCxn id="29" idx="1"/>
          </p:cNvCxnSpPr>
          <p:nvPr/>
        </p:nvCxnSpPr>
        <p:spPr>
          <a:xfrm flipH="1">
            <a:off x="5587999" y="2486890"/>
            <a:ext cx="1985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5587998" y="3463634"/>
            <a:ext cx="1985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H="1">
            <a:off x="5597377" y="4426526"/>
            <a:ext cx="1985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1990441" y="4204383"/>
            <a:ext cx="7255300" cy="1466743"/>
            <a:chOff x="1990441" y="4204383"/>
            <a:chExt cx="7255300" cy="1466743"/>
          </a:xfrm>
        </p:grpSpPr>
        <p:sp>
          <p:nvSpPr>
            <p:cNvPr id="46" name="Пятиугольник 45"/>
            <p:cNvSpPr/>
            <p:nvPr/>
          </p:nvSpPr>
          <p:spPr>
            <a:xfrm>
              <a:off x="2373605" y="4701308"/>
              <a:ext cx="3048142" cy="54956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dirty="0" smtClean="0">
                  <a:solidFill>
                    <a:srgbClr val="002060"/>
                  </a:solidFill>
                  <a:latin typeface="+mj-lt"/>
                </a:rPr>
                <a:t>PLANE </a:t>
              </a:r>
              <a:r>
                <a:rPr lang="en-GB" altLang="ru-RU" sz="2000" dirty="0" smtClean="0">
                  <a:solidFill>
                    <a:srgbClr val="002060"/>
                  </a:solidFill>
                  <a:latin typeface="+mj-lt"/>
                </a:rPr>
                <a:t>COLLISION</a:t>
              </a:r>
              <a:endParaRPr lang="ru-RU" altLang="ru-RU" sz="2000" dirty="0">
                <a:solidFill>
                  <a:srgbClr val="002060"/>
                </a:solidFill>
                <a:latin typeface="+mj-lt"/>
              </a:endParaRPr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990441" y="4204383"/>
              <a:ext cx="8953" cy="7717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1999675" y="4976090"/>
              <a:ext cx="373930" cy="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Пятиугольник 53"/>
            <p:cNvSpPr/>
            <p:nvPr/>
          </p:nvSpPr>
          <p:spPr>
            <a:xfrm>
              <a:off x="5795958" y="5121562"/>
              <a:ext cx="3449783" cy="54956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dirty="0" smtClean="0">
                  <a:solidFill>
                    <a:srgbClr val="002060"/>
                  </a:solidFill>
                  <a:latin typeface="+mj-lt"/>
                </a:rPr>
                <a:t>TECHNICAL METHODS</a:t>
              </a:r>
              <a:endParaRPr lang="ru-RU" altLang="ru-RU" sz="2000" dirty="0">
                <a:solidFill>
                  <a:srgbClr val="002060"/>
                </a:solidFill>
                <a:latin typeface="+mj-lt"/>
              </a:endParaRPr>
            </a:p>
          </p:txBody>
        </p:sp>
        <p:cxnSp>
          <p:nvCxnSpPr>
            <p:cNvPr id="80" name="Прямая соединительная линия 79"/>
            <p:cNvCxnSpPr/>
            <p:nvPr/>
          </p:nvCxnSpPr>
          <p:spPr>
            <a:xfrm flipH="1">
              <a:off x="5597376" y="5412507"/>
              <a:ext cx="19858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5597375" y="4976090"/>
              <a:ext cx="0" cy="4364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flipH="1">
              <a:off x="5398794" y="4976090"/>
              <a:ext cx="19858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Прямая соединительная линия 83"/>
          <p:cNvCxnSpPr/>
          <p:nvPr/>
        </p:nvCxnSpPr>
        <p:spPr>
          <a:xfrm flipH="1">
            <a:off x="5398794" y="4010889"/>
            <a:ext cx="1985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H="1">
            <a:off x="5389417" y="3041071"/>
            <a:ext cx="1985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77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2530" y="261921"/>
            <a:ext cx="8635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 DRONES – HARM</a:t>
            </a:r>
            <a:r>
              <a:rPr lang="ru-RU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EFFECTS </a:t>
            </a:r>
            <a:r>
              <a:rPr lang="en-US" sz="2800" b="1" dirty="0">
                <a:latin typeface="+mj-lt"/>
              </a:rPr>
              <a:t>&amp; COUNTERMEASURES </a:t>
            </a:r>
            <a:endParaRPr lang="ru-RU" sz="28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9597" y="1026511"/>
            <a:ext cx="9285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Intentional harm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948730" y="2179781"/>
            <a:ext cx="3449783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rgbClr val="002060"/>
                </a:solidFill>
                <a:latin typeface="+mj-lt"/>
              </a:rPr>
              <a:t>EXPLOSIVE DELIVERY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958108" y="3149599"/>
            <a:ext cx="3449783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 smtClean="0">
                <a:solidFill>
                  <a:srgbClr val="002060"/>
                </a:solidFill>
                <a:latin typeface="+mj-lt"/>
              </a:rPr>
              <a:t>PLANE ATTACK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1958108" y="4119417"/>
            <a:ext cx="3449783" cy="54956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 smtClean="0">
                <a:solidFill>
                  <a:srgbClr val="002060"/>
                </a:solidFill>
                <a:latin typeface="+mj-lt"/>
              </a:rPr>
              <a:t>CYBER ATTACK</a:t>
            </a:r>
            <a:endParaRPr lang="ru-RU" altLang="ru-RU" sz="20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1565422" y="1553547"/>
            <a:ext cx="13996" cy="28401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5" idx="1"/>
          </p:cNvCxnSpPr>
          <p:nvPr/>
        </p:nvCxnSpPr>
        <p:spPr>
          <a:xfrm flipH="1">
            <a:off x="1574800" y="2454563"/>
            <a:ext cx="373930" cy="2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584178" y="3438706"/>
            <a:ext cx="373930" cy="2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570182" y="4393728"/>
            <a:ext cx="373930" cy="2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5323303" y="1433943"/>
            <a:ext cx="4602630" cy="4335749"/>
            <a:chOff x="5323303" y="1433943"/>
            <a:chExt cx="4602630" cy="4335749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5978595" y="2163050"/>
              <a:ext cx="3449783" cy="54956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dirty="0" smtClean="0">
                  <a:solidFill>
                    <a:srgbClr val="002060"/>
                  </a:solidFill>
                  <a:latin typeface="+mj-lt"/>
                </a:rPr>
                <a:t>CERTIFICATION</a:t>
              </a:r>
              <a:endParaRPr lang="ru-RU" altLang="ru-RU" sz="20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5987973" y="3132868"/>
              <a:ext cx="3449783" cy="54956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dirty="0" smtClean="0">
                  <a:solidFill>
                    <a:srgbClr val="002060"/>
                  </a:solidFill>
                  <a:latin typeface="+mj-lt"/>
                </a:rPr>
                <a:t>REGISTRATION</a:t>
              </a:r>
              <a:endParaRPr lang="ru-RU" altLang="ru-RU" sz="20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5987973" y="4102686"/>
              <a:ext cx="3449783" cy="54956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000" dirty="0">
                  <a:solidFill>
                    <a:srgbClr val="002060"/>
                  </a:solidFill>
                  <a:latin typeface="+mj-lt"/>
                </a:rPr>
                <a:t>LEARNING</a:t>
              </a:r>
              <a:endParaRPr lang="ru-RU" altLang="ru-RU" sz="2000" dirty="0">
                <a:solidFill>
                  <a:srgbClr val="002060"/>
                </a:solidFill>
                <a:latin typeface="+mj-lt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5323303" y="1433943"/>
              <a:ext cx="4602630" cy="4335749"/>
              <a:chOff x="5323303" y="1433943"/>
              <a:chExt cx="4602630" cy="4335749"/>
            </a:xfrm>
          </p:grpSpPr>
          <p:sp>
            <p:nvSpPr>
              <p:cNvPr id="2" name="Овал 1"/>
              <p:cNvSpPr/>
              <p:nvPr/>
            </p:nvSpPr>
            <p:spPr>
              <a:xfrm>
                <a:off x="5477164" y="1433943"/>
                <a:ext cx="4294909" cy="388851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+mj-lt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199888" y="5431138"/>
                <a:ext cx="30259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latin typeface="+mj-lt"/>
                  </a:rPr>
                  <a:t>L</a:t>
                </a:r>
                <a:r>
                  <a:rPr lang="en-US" sz="1600" dirty="0" smtClean="0">
                    <a:latin typeface="+mj-lt"/>
                  </a:rPr>
                  <a:t>aw regulation 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+mj-lt"/>
                  </a:rPr>
                  <a:t>can’t help!</a:t>
                </a:r>
                <a:endParaRPr lang="ru-RU" sz="16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  <p:cxnSp>
            <p:nvCxnSpPr>
              <p:cNvPr id="6" name="Прямая соединительная линия 5"/>
              <p:cNvCxnSpPr/>
              <p:nvPr/>
            </p:nvCxnSpPr>
            <p:spPr>
              <a:xfrm flipV="1">
                <a:off x="5661890" y="1433943"/>
                <a:ext cx="3796003" cy="381497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323303" y="1526482"/>
                <a:ext cx="4602630" cy="362989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36" y="2284288"/>
            <a:ext cx="2308836" cy="2308836"/>
          </a:xfrm>
          <a:prstGeom prst="rect">
            <a:avLst/>
          </a:prstGeom>
          <a:effectLst>
            <a:outerShdw blurRad="177800" dist="25400" sx="130000" sy="130000" algn="ctr" rotWithShape="0">
              <a:schemeClr val="tx1"/>
            </a:outerShdw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0022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2780146"/>
            <a:ext cx="12192000" cy="1745672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1487056" y="2128983"/>
            <a:ext cx="9019308" cy="2396835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inheri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530" y="261921"/>
            <a:ext cx="57534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RISKS – </a:t>
            </a:r>
            <a:r>
              <a:rPr lang="en-US" altLang="ru-RU" sz="2800" dirty="0" smtClean="0">
                <a:latin typeface="+mj-lt"/>
              </a:rPr>
              <a:t>NO-FLY ZONE VIOLATION</a:t>
            </a:r>
            <a:endParaRPr lang="ru-RU" altLang="ru-RU" sz="2800" dirty="0">
              <a:latin typeface="+mj-lt"/>
            </a:endParaRPr>
          </a:p>
          <a:p>
            <a:endParaRPr lang="ru-RU" sz="2800" b="1" dirty="0" smtClean="0">
              <a:latin typeface="+mj-lt"/>
            </a:endParaRPr>
          </a:p>
          <a:p>
            <a:endParaRPr lang="ru-RU" sz="2800" b="1" dirty="0">
              <a:latin typeface="+mj-lt"/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3001818" y="1459346"/>
            <a:ext cx="5885832" cy="3066472"/>
          </a:xfrm>
          <a:prstGeom prst="flowChart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inheri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8129" y="2483041"/>
            <a:ext cx="2176302" cy="2042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127" y="4865748"/>
            <a:ext cx="1210619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1. It is necessary to contact the </a:t>
            </a:r>
            <a:r>
              <a:rPr lang="en-US" dirty="0" smtClean="0">
                <a:latin typeface="+mj-lt"/>
              </a:rPr>
              <a:t>Drone </a:t>
            </a:r>
            <a:r>
              <a:rPr lang="en-US" dirty="0">
                <a:latin typeface="+mj-lt"/>
              </a:rPr>
              <a:t>Pilot, </a:t>
            </a:r>
            <a:r>
              <a:rPr lang="en-US" dirty="0" smtClean="0">
                <a:latin typeface="+mj-lt"/>
              </a:rPr>
              <a:t>who can stay anywhere </a:t>
            </a:r>
            <a:r>
              <a:rPr lang="en-US" dirty="0">
                <a:latin typeface="+mj-lt"/>
              </a:rPr>
              <a:t>far from no-fly </a:t>
            </a:r>
            <a:r>
              <a:rPr lang="en-US" dirty="0" smtClean="0">
                <a:latin typeface="+mj-lt"/>
              </a:rPr>
              <a:t>zone</a:t>
            </a:r>
            <a:r>
              <a:rPr lang="ru-RU" dirty="0" smtClean="0">
                <a:latin typeface="+mj-lt"/>
              </a:rPr>
              <a:t>;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2. It is </a:t>
            </a:r>
            <a:r>
              <a:rPr lang="en-US" dirty="0" smtClean="0">
                <a:latin typeface="+mj-lt"/>
              </a:rPr>
              <a:t>necessary two </a:t>
            </a:r>
            <a:r>
              <a:rPr lang="en-US" dirty="0">
                <a:latin typeface="+mj-lt"/>
              </a:rPr>
              <a:t>pilots </a:t>
            </a:r>
            <a:r>
              <a:rPr lang="en-US" dirty="0" smtClean="0">
                <a:latin typeface="+mj-lt"/>
              </a:rPr>
              <a:t>are able to communicate </a:t>
            </a:r>
            <a:r>
              <a:rPr lang="en-US" dirty="0">
                <a:latin typeface="+mj-lt"/>
              </a:rPr>
              <a:t>and control each </a:t>
            </a:r>
            <a:r>
              <a:rPr lang="en-US" dirty="0" smtClean="0">
                <a:latin typeface="+mj-lt"/>
              </a:rPr>
              <a:t>other </a:t>
            </a:r>
            <a:r>
              <a:rPr lang="en-US" dirty="0">
                <a:latin typeface="+mj-lt"/>
              </a:rPr>
              <a:t>even without </a:t>
            </a:r>
            <a:r>
              <a:rPr lang="en-GB" dirty="0" smtClean="0">
                <a:latin typeface="+mj-lt"/>
              </a:rPr>
              <a:t>a </a:t>
            </a:r>
            <a:r>
              <a:rPr lang="en-US" dirty="0" smtClean="0">
                <a:latin typeface="+mj-lt"/>
              </a:rPr>
              <a:t>dispatcher</a:t>
            </a:r>
            <a:r>
              <a:rPr lang="ru-RU" dirty="0" smtClean="0">
                <a:latin typeface="+mj-lt"/>
              </a:rPr>
              <a:t>;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3. </a:t>
            </a:r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the absence of communication and control, the unknown aircraft in red zone must be </a:t>
            </a:r>
            <a:r>
              <a:rPr lang="en-GB" dirty="0" smtClean="0">
                <a:latin typeface="+mj-lt"/>
              </a:rPr>
              <a:t>destroyed</a:t>
            </a:r>
            <a:r>
              <a:rPr lang="ru-RU" dirty="0" smtClean="0">
                <a:latin typeface="+mj-lt"/>
              </a:rPr>
              <a:t>.</a:t>
            </a:r>
            <a:endParaRPr lang="ru-RU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64" y="1927893"/>
            <a:ext cx="1701648" cy="813832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383104" y="1662415"/>
            <a:ext cx="2278251" cy="1383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inherit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032184" y="696376"/>
            <a:ext cx="10175713" cy="11122004"/>
            <a:chOff x="2032184" y="696376"/>
            <a:chExt cx="10175713" cy="1112200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65241" y="3075324"/>
              <a:ext cx="1555885" cy="1482130"/>
            </a:xfrm>
            <a:prstGeom prst="rect">
              <a:avLst/>
            </a:prstGeom>
          </p:spPr>
        </p:pic>
        <p:cxnSp>
          <p:nvCxnSpPr>
            <p:cNvPr id="14" name="Прямая со стрелкой 13"/>
            <p:cNvCxnSpPr/>
            <p:nvPr/>
          </p:nvCxnSpPr>
          <p:spPr>
            <a:xfrm flipH="1">
              <a:off x="3085106" y="2483041"/>
              <a:ext cx="33051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Дуга 14"/>
            <p:cNvSpPr/>
            <p:nvPr/>
          </p:nvSpPr>
          <p:spPr>
            <a:xfrm rot="19335602">
              <a:off x="2032184" y="696376"/>
              <a:ext cx="10175713" cy="11122004"/>
            </a:xfrm>
            <a:prstGeom prst="arc">
              <a:avLst>
                <a:gd name="adj1" fmla="val 15658515"/>
                <a:gd name="adj2" fmla="val 0"/>
              </a:avLst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15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2530" y="261921"/>
            <a:ext cx="76995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RISKS – </a:t>
            </a:r>
            <a:r>
              <a:rPr lang="en-US" altLang="ru-RU" sz="2800" dirty="0">
                <a:latin typeface="+mj-lt"/>
              </a:rPr>
              <a:t>EXPLOSIVE </a:t>
            </a:r>
            <a:r>
              <a:rPr lang="en-US" altLang="ru-RU" sz="2800" dirty="0" smtClean="0">
                <a:latin typeface="+mj-lt"/>
              </a:rPr>
              <a:t>DELIVERY, PLANE ATTACK</a:t>
            </a:r>
            <a:endParaRPr lang="ru-RU" altLang="ru-RU" sz="2800" dirty="0">
              <a:latin typeface="+mj-lt"/>
            </a:endParaRPr>
          </a:p>
          <a:p>
            <a:endParaRPr lang="ru-RU" sz="2800" b="1" dirty="0" smtClean="0">
              <a:latin typeface="+mj-lt"/>
            </a:endParaRPr>
          </a:p>
          <a:p>
            <a:endParaRPr lang="ru-RU" sz="2800" b="1" dirty="0">
              <a:latin typeface="+mj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5" y="1512052"/>
            <a:ext cx="2160000" cy="2160000"/>
          </a:xfrm>
          <a:prstGeom prst="rect">
            <a:avLst/>
          </a:prstGeom>
          <a:effectLst>
            <a:outerShdw blurRad="177800" sx="130000" sy="130000" algn="ctr" rotWithShape="0">
              <a:schemeClr val="tx1"/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8504" y="4476083"/>
            <a:ext cx="31870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CAN`T FLY WITHOUT ENGINES</a:t>
            </a:r>
          </a:p>
          <a:p>
            <a:pPr algn="ctr"/>
            <a:endParaRPr lang="en-US" sz="1200" b="1" dirty="0" smtClean="0">
              <a:latin typeface="+mj-lt"/>
            </a:endParaRPr>
          </a:p>
          <a:p>
            <a:pPr algn="ctr"/>
            <a:r>
              <a:rPr lang="en-US" sz="1200" b="1" dirty="0" smtClean="0">
                <a:latin typeface="+mj-lt"/>
              </a:rPr>
              <a:t>R-WAVES ADDICTION FOR OPERATING</a:t>
            </a:r>
          </a:p>
          <a:p>
            <a:pPr algn="ctr"/>
            <a:endParaRPr lang="en-US" sz="1200" b="1" dirty="0">
              <a:latin typeface="+mj-lt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b="1" dirty="0" smtClean="0">
                <a:latin typeface="+mj-lt"/>
              </a:rPr>
              <a:t>SMALL</a:t>
            </a:r>
            <a:r>
              <a:rPr lang="ru-RU" altLang="ru-RU" sz="1200" b="1" dirty="0" smtClean="0">
                <a:latin typeface="+mj-lt"/>
              </a:rPr>
              <a:t> </a:t>
            </a:r>
            <a:r>
              <a:rPr lang="ru-RU" altLang="ru-RU" sz="1200" b="1" dirty="0">
                <a:latin typeface="+mj-lt"/>
              </a:rPr>
              <a:t>CHANCES </a:t>
            </a:r>
            <a:r>
              <a:rPr lang="en-GB" altLang="ru-RU" sz="1200" b="1" dirty="0" smtClean="0">
                <a:latin typeface="+mj-lt"/>
              </a:rPr>
              <a:t>TO </a:t>
            </a:r>
            <a:r>
              <a:rPr lang="ru-RU" altLang="ru-RU" sz="1200" b="1" dirty="0" smtClean="0">
                <a:latin typeface="+mj-lt"/>
              </a:rPr>
              <a:t>DESTROY OBJECTIVE</a:t>
            </a:r>
            <a:endParaRPr lang="en-US" altLang="ru-RU" sz="1200" b="1" dirty="0" smtClean="0">
              <a:latin typeface="+mj-lt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1200" b="1" dirty="0">
              <a:latin typeface="+mj-lt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b="1" dirty="0" smtClean="0">
                <a:latin typeface="+mj-lt"/>
              </a:rPr>
              <a:t>PRICE - MEDIUM</a:t>
            </a:r>
            <a:r>
              <a:rPr lang="ru-RU" altLang="ru-RU" sz="1200" b="1" dirty="0" smtClean="0">
                <a:latin typeface="+mj-lt"/>
              </a:rPr>
              <a:t> </a:t>
            </a:r>
            <a:endParaRPr lang="ru-RU" altLang="ru-RU" sz="12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5899" y="2770909"/>
            <a:ext cx="5934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+mj-lt"/>
              </a:rPr>
              <a:t>-</a:t>
            </a:r>
            <a:endParaRPr lang="ru-RU" sz="96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303102" y="1512052"/>
            <a:ext cx="3419526" cy="4717351"/>
            <a:chOff x="4303102" y="1512052"/>
            <a:chExt cx="3419526" cy="471735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303102" y="1512052"/>
              <a:ext cx="3419526" cy="4717351"/>
              <a:chOff x="4303102" y="1512052"/>
              <a:chExt cx="3419526" cy="4717351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9044" y="1512052"/>
                <a:ext cx="2160000" cy="2160000"/>
              </a:xfrm>
              <a:prstGeom prst="rect">
                <a:avLst/>
              </a:prstGeom>
              <a:effectLst>
                <a:outerShdw blurRad="177800" sx="130000" sy="130000" algn="ctr" rotWithShape="0">
                  <a:schemeClr val="tx1"/>
                </a:outerShdw>
              </a:effec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303102" y="4475077"/>
                <a:ext cx="3419526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>
                    <a:latin typeface="+mj-lt"/>
                  </a:rPr>
                  <a:t>CAN FLY SOME DISTANCE WITHOUT ENGINES</a:t>
                </a:r>
              </a:p>
              <a:p>
                <a:pPr algn="ctr"/>
                <a:endParaRPr lang="en-US" sz="1200" b="1" dirty="0" smtClean="0">
                  <a:latin typeface="+mj-lt"/>
                </a:endParaRPr>
              </a:p>
              <a:p>
                <a:pPr algn="ctr"/>
                <a:r>
                  <a:rPr lang="en-US" sz="1200" b="1" dirty="0" smtClean="0">
                    <a:latin typeface="+mj-lt"/>
                  </a:rPr>
                  <a:t>R-WAVES </a:t>
                </a:r>
                <a:r>
                  <a:rPr lang="en-US" sz="1200" b="1" dirty="0">
                    <a:latin typeface="+mj-lt"/>
                  </a:rPr>
                  <a:t>ADDICTION FOR </a:t>
                </a:r>
                <a:r>
                  <a:rPr lang="en-US" sz="1200" b="1" dirty="0" smtClean="0">
                    <a:latin typeface="+mj-lt"/>
                  </a:rPr>
                  <a:t>OPERATING</a:t>
                </a:r>
              </a:p>
              <a:p>
                <a:pPr algn="ctr"/>
                <a:endParaRPr lang="en-US" sz="1200" b="1" dirty="0">
                  <a:latin typeface="+mj-lt"/>
                </a:endParaRPr>
              </a:p>
              <a:p>
                <a:pPr algn="ctr"/>
                <a:r>
                  <a:rPr lang="en-US" altLang="ru-RU" sz="1200" b="1" dirty="0">
                    <a:latin typeface="+mj-lt"/>
                  </a:rPr>
                  <a:t>SMALL</a:t>
                </a:r>
                <a:r>
                  <a:rPr lang="ru-RU" altLang="ru-RU" sz="1200" b="1" dirty="0">
                    <a:latin typeface="+mj-lt"/>
                  </a:rPr>
                  <a:t> CHANCES </a:t>
                </a:r>
                <a:r>
                  <a:rPr lang="en-GB" altLang="ru-RU" sz="1200" b="1" dirty="0" smtClean="0">
                    <a:latin typeface="+mj-lt"/>
                  </a:rPr>
                  <a:t>TO </a:t>
                </a:r>
                <a:r>
                  <a:rPr lang="ru-RU" altLang="ru-RU" sz="1200" b="1" dirty="0" smtClean="0">
                    <a:latin typeface="+mj-lt"/>
                  </a:rPr>
                  <a:t>DESTROY OBJECTIVE</a:t>
                </a:r>
                <a:endParaRPr lang="en-US" altLang="ru-RU" sz="1200" b="1" dirty="0" smtClean="0">
                  <a:latin typeface="+mj-lt"/>
                </a:endParaRPr>
              </a:p>
              <a:p>
                <a:pPr algn="ctr"/>
                <a:endParaRPr lang="en-US" altLang="ru-RU" sz="1200" b="1" dirty="0">
                  <a:latin typeface="+mj-lt"/>
                </a:endParaRPr>
              </a:p>
              <a:p>
                <a:pPr algn="ctr"/>
                <a:r>
                  <a:rPr lang="en-US" altLang="ru-RU" sz="1200" b="1" dirty="0" smtClean="0">
                    <a:latin typeface="+mj-lt"/>
                  </a:rPr>
                  <a:t>PRICE - LOW</a:t>
                </a:r>
                <a:r>
                  <a:rPr lang="ru-RU" altLang="ru-RU" sz="1200" b="1" dirty="0" smtClean="0">
                    <a:latin typeface="+mj-lt"/>
                  </a:rPr>
                  <a:t> </a:t>
                </a:r>
                <a:endParaRPr lang="ru-RU" altLang="ru-RU" sz="1200" b="1" dirty="0">
                  <a:latin typeface="+mj-lt"/>
                </a:endParaRPr>
              </a:p>
              <a:p>
                <a:pPr algn="ctr"/>
                <a:endParaRPr lang="ru-RU" sz="1200" b="1" dirty="0">
                  <a:latin typeface="+mj-lt"/>
                </a:endParaRPr>
              </a:p>
              <a:p>
                <a:pPr algn="ctr"/>
                <a:endParaRPr lang="ru-RU" sz="1200" b="1" dirty="0">
                  <a:latin typeface="+mj-lt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742184" y="2770909"/>
              <a:ext cx="59343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rgbClr val="FF0000"/>
                  </a:solidFill>
                  <a:latin typeface="+mj-lt"/>
                </a:rPr>
                <a:t>-</a:t>
              </a:r>
              <a:endParaRPr lang="ru-RU" sz="96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40257" y="2912881"/>
              <a:ext cx="5998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00B050"/>
                  </a:solidFill>
                  <a:latin typeface="+mj-lt"/>
                </a:rPr>
                <a:t>+</a:t>
              </a:r>
              <a:endParaRPr lang="ru-RU" sz="5400" b="1" dirty="0">
                <a:solidFill>
                  <a:srgbClr val="00B050"/>
                </a:solidFill>
                <a:latin typeface="+mj-lt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8682705" y="1512052"/>
            <a:ext cx="3034806" cy="4718357"/>
            <a:chOff x="8682705" y="1512052"/>
            <a:chExt cx="3034806" cy="471835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8682705" y="1512052"/>
              <a:ext cx="3034806" cy="4718357"/>
              <a:chOff x="8682705" y="1512052"/>
              <a:chExt cx="3034806" cy="4718357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35473" y="1512052"/>
                <a:ext cx="2160000" cy="2160000"/>
              </a:xfrm>
              <a:prstGeom prst="rect">
                <a:avLst/>
              </a:prstGeom>
              <a:effectLst>
                <a:outerShdw blurRad="177800" sx="130000" sy="130000" algn="ctr" rotWithShape="0">
                  <a:schemeClr val="tx1"/>
                </a:outerShdw>
              </a:effec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682705" y="4476083"/>
                <a:ext cx="3034806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>
                    <a:latin typeface="+mj-lt"/>
                  </a:rPr>
                  <a:t>CAN FLY LONG TIME WITHOUT ENGINES</a:t>
                </a:r>
              </a:p>
              <a:p>
                <a:pPr algn="ctr"/>
                <a:endParaRPr lang="en-US" sz="1200" b="1" dirty="0" smtClean="0">
                  <a:latin typeface="+mj-lt"/>
                </a:endParaRPr>
              </a:p>
              <a:p>
                <a:pPr algn="ctr"/>
                <a:r>
                  <a:rPr lang="en-US" sz="1200" b="1" dirty="0" smtClean="0">
                    <a:latin typeface="+mj-lt"/>
                  </a:rPr>
                  <a:t>R-WAVES INDEPENDENCE</a:t>
                </a:r>
              </a:p>
              <a:p>
                <a:pPr algn="ctr"/>
                <a:endParaRPr lang="en-US" sz="1200" b="1" dirty="0">
                  <a:latin typeface="+mj-lt"/>
                </a:endParaRPr>
              </a:p>
              <a:p>
                <a:pPr algn="ctr"/>
                <a:r>
                  <a:rPr lang="en-US" altLang="ru-RU" sz="1200" b="1" dirty="0" smtClean="0">
                    <a:latin typeface="+mj-lt"/>
                  </a:rPr>
                  <a:t>BIG</a:t>
                </a:r>
                <a:r>
                  <a:rPr lang="ru-RU" altLang="ru-RU" sz="1200" b="1" dirty="0" smtClean="0">
                    <a:latin typeface="+mj-lt"/>
                  </a:rPr>
                  <a:t> </a:t>
                </a:r>
                <a:r>
                  <a:rPr lang="ru-RU" altLang="ru-RU" sz="1200" b="1" dirty="0">
                    <a:latin typeface="+mj-lt"/>
                  </a:rPr>
                  <a:t>CHANCES </a:t>
                </a:r>
                <a:r>
                  <a:rPr lang="en-GB" altLang="ru-RU" sz="1200" b="1" dirty="0" smtClean="0">
                    <a:latin typeface="+mj-lt"/>
                  </a:rPr>
                  <a:t>TO </a:t>
                </a:r>
                <a:r>
                  <a:rPr lang="ru-RU" altLang="ru-RU" sz="1200" b="1" dirty="0" smtClean="0">
                    <a:latin typeface="+mj-lt"/>
                  </a:rPr>
                  <a:t>DESTROY OBJECTIVE</a:t>
                </a:r>
                <a:endParaRPr lang="en-US" altLang="ru-RU" sz="1200" b="1" dirty="0" smtClean="0">
                  <a:latin typeface="+mj-lt"/>
                </a:endParaRPr>
              </a:p>
              <a:p>
                <a:pPr algn="ctr"/>
                <a:endParaRPr lang="en-US" altLang="ru-RU" sz="1200" b="1" dirty="0">
                  <a:latin typeface="+mj-lt"/>
                </a:endParaRPr>
              </a:p>
              <a:p>
                <a:pPr algn="ctr"/>
                <a:r>
                  <a:rPr lang="en-US" altLang="ru-RU" sz="1200" b="1" dirty="0" smtClean="0">
                    <a:latin typeface="+mj-lt"/>
                  </a:rPr>
                  <a:t>PRICE -HIGH</a:t>
                </a:r>
                <a:r>
                  <a:rPr lang="ru-RU" altLang="ru-RU" sz="1200" b="1" dirty="0" smtClean="0">
                    <a:latin typeface="+mj-lt"/>
                  </a:rPr>
                  <a:t> </a:t>
                </a:r>
                <a:endParaRPr lang="ru-RU" altLang="ru-RU" sz="1200" b="1" dirty="0">
                  <a:latin typeface="+mj-lt"/>
                </a:endParaRPr>
              </a:p>
              <a:p>
                <a:pPr algn="ctr"/>
                <a:endParaRPr lang="ru-RU" sz="1200" b="1" dirty="0">
                  <a:latin typeface="+mj-lt"/>
                </a:endParaRPr>
              </a:p>
              <a:p>
                <a:pPr algn="ctr"/>
                <a:endParaRPr lang="ru-RU" sz="1200" b="1" dirty="0">
                  <a:latin typeface="+mj-lt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9815551" y="2912881"/>
              <a:ext cx="5998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00B050"/>
                  </a:solidFill>
                  <a:latin typeface="+mj-lt"/>
                </a:rPr>
                <a:t>+</a:t>
              </a:r>
              <a:endParaRPr lang="ru-RU" sz="5400" b="1" dirty="0">
                <a:solidFill>
                  <a:srgbClr val="00B05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6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2530" y="261921"/>
            <a:ext cx="40318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RISKS – </a:t>
            </a:r>
            <a:r>
              <a:rPr lang="en-US" sz="2800" dirty="0" smtClean="0">
                <a:latin typeface="+mj-lt"/>
              </a:rPr>
              <a:t>CYBER ATTACK</a:t>
            </a:r>
            <a:endParaRPr lang="ru-RU" altLang="ru-RU" sz="2800" dirty="0">
              <a:latin typeface="+mj-lt"/>
            </a:endParaRPr>
          </a:p>
          <a:p>
            <a:endParaRPr lang="ru-RU" sz="2800" b="1" dirty="0" smtClean="0">
              <a:latin typeface="+mj-lt"/>
            </a:endParaRPr>
          </a:p>
          <a:p>
            <a:endParaRPr lang="ru-RU" sz="28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1705" y="5765621"/>
            <a:ext cx="782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INVISIBILITY	</a:t>
            </a:r>
            <a:r>
              <a:rPr lang="ru-RU" altLang="ru-RU" sz="2000" b="1" dirty="0" smtClean="0">
                <a:latin typeface="+mj-lt"/>
              </a:rPr>
              <a:t>HIGH EFFICIENCY 		</a:t>
            </a:r>
            <a:r>
              <a:rPr lang="en-US" sz="2000" b="1" dirty="0" smtClean="0">
                <a:latin typeface="+mj-lt"/>
              </a:rPr>
              <a:t>LOW PRICE</a:t>
            </a:r>
            <a:endParaRPr lang="ru-RU" altLang="ru-RU" sz="1200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29" y="1184022"/>
            <a:ext cx="3600000" cy="3600000"/>
          </a:xfrm>
          <a:prstGeom prst="rect">
            <a:avLst/>
          </a:prstGeom>
          <a:effectLst>
            <a:outerShdw blurRad="647700" sx="113000" sy="113000" algn="ctr" rotWithShape="0">
              <a:schemeClr val="bg1"/>
            </a:outerShdw>
            <a:softEdge rad="2159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882" y="3298200"/>
            <a:ext cx="2105823" cy="19766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54" y="683406"/>
            <a:ext cx="4883970" cy="12226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82" y="3298200"/>
            <a:ext cx="3134809" cy="13923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31" y="902831"/>
            <a:ext cx="2694869" cy="179957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440545" y="2055091"/>
            <a:ext cx="2318327" cy="136236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5754254" y="1646916"/>
            <a:ext cx="2521527" cy="17705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2662496" y="3417455"/>
            <a:ext cx="309637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5754254" y="3417455"/>
            <a:ext cx="4046107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4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2080</TotalTime>
  <Words>308</Words>
  <Application>Microsoft Office PowerPoint</Application>
  <PresentationFormat>Широкоэкранный</PresentationFormat>
  <Paragraphs>80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inherit</vt:lpstr>
      <vt:lpstr>Wingdings 3</vt:lpstr>
      <vt:lpstr>Ион</vt:lpstr>
      <vt:lpstr>UAS RISKS &amp; countermeasures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ДРОНЫ: будущее наступило</dc:title>
  <dc:creator>Dell</dc:creator>
  <cp:lastModifiedBy>Dell</cp:lastModifiedBy>
  <cp:revision>167</cp:revision>
  <dcterms:created xsi:type="dcterms:W3CDTF">2017-10-01T09:34:35Z</dcterms:created>
  <dcterms:modified xsi:type="dcterms:W3CDTF">2018-02-14T09:10:46Z</dcterms:modified>
</cp:coreProperties>
</file>